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0" r:id="rId3"/>
    <p:sldId id="315" r:id="rId4"/>
    <p:sldId id="316" r:id="rId5"/>
    <p:sldId id="317" r:id="rId6"/>
    <p:sldId id="259" r:id="rId7"/>
    <p:sldId id="271" r:id="rId8"/>
    <p:sldId id="318" r:id="rId9"/>
    <p:sldId id="266" r:id="rId10"/>
    <p:sldId id="275" r:id="rId11"/>
    <p:sldId id="276" r:id="rId12"/>
    <p:sldId id="280" r:id="rId13"/>
    <p:sldId id="281" r:id="rId14"/>
    <p:sldId id="285" r:id="rId15"/>
    <p:sldId id="322" r:id="rId16"/>
    <p:sldId id="289" r:id="rId17"/>
    <p:sldId id="323" r:id="rId18"/>
    <p:sldId id="296" r:id="rId19"/>
    <p:sldId id="298" r:id="rId20"/>
    <p:sldId id="299" r:id="rId21"/>
    <p:sldId id="300" r:id="rId22"/>
    <p:sldId id="302" r:id="rId23"/>
    <p:sldId id="320" r:id="rId24"/>
    <p:sldId id="319" r:id="rId25"/>
    <p:sldId id="269" r:id="rId26"/>
    <p:sldId id="32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051" autoAdjust="0"/>
  </p:normalViewPr>
  <p:slideViewPr>
    <p:cSldViewPr snapToGrid="0" snapToObjects="1">
      <p:cViewPr varScale="1">
        <p:scale>
          <a:sx n="53" d="100"/>
          <a:sy n="53" d="100"/>
        </p:scale>
        <p:origin x="1152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068E6-73C1-461C-803A-C87814CE8B93}" type="datetimeFigureOut">
              <a:rPr lang="cs-CZ" smtClean="0"/>
              <a:t>10.09.2025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1C978-FA95-4CAD-936B-473143669F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00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657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Struktura dat se řídí podle nějaké </a:t>
            </a:r>
            <a:r>
              <a:rPr lang="cs-CZ" b="1" dirty="0"/>
              <a:t>datové specifikace</a:t>
            </a:r>
            <a:r>
              <a:rPr lang="cs-CZ" dirty="0"/>
              <a:t>.</a:t>
            </a:r>
          </a:p>
          <a:p>
            <a:pPr marL="171450" indent="-171450">
              <a:buFontTx/>
              <a:buChar char="-"/>
            </a:pPr>
            <a:r>
              <a:rPr lang="cs-CZ" dirty="0"/>
              <a:t>Pepa (náš </a:t>
            </a:r>
            <a:r>
              <a:rPr lang="cs-CZ" b="1" dirty="0"/>
              <a:t>technický expert</a:t>
            </a:r>
            <a:r>
              <a:rPr lang="cs-CZ" dirty="0"/>
              <a:t>) je zvyklý pracovat v doméně, ale Franta (a většina lidí) neznají dobře ty </a:t>
            </a:r>
            <a:r>
              <a:rPr lang="cs-CZ" i="1" dirty="0"/>
              <a:t>technikálie</a:t>
            </a:r>
            <a:r>
              <a:rPr lang="cs-CZ" dirty="0"/>
              <a:t> a </a:t>
            </a:r>
            <a:r>
              <a:rPr lang="cs-CZ" i="1" dirty="0"/>
              <a:t>strukturu dat</a:t>
            </a:r>
            <a:r>
              <a:rPr lang="cs-CZ" dirty="0"/>
              <a:t>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cs-CZ" dirty="0"/>
              <a:t>Naštěstí Pepa ten je zkušený a věděl, že se má radši zeptat na nějaké detaily.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3542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Vytvoříme nástroj, který umožní …</a:t>
            </a:r>
          </a:p>
          <a:p>
            <a:pPr marL="171450" indent="-171450">
              <a:buFontTx/>
              <a:buChar char="-"/>
            </a:pPr>
            <a:r>
              <a:rPr lang="cs-CZ" dirty="0"/>
              <a:t>Stejně jako když se Pepa ptal na ta oddělení a na lokace, tak se uživatele taky zeptáme, jestli ho ještě nezajímá tadyto nebo tamto.</a:t>
            </a:r>
          </a:p>
          <a:p>
            <a:pPr marL="171450" indent="-171450">
              <a:buFontTx/>
              <a:buChar char="-"/>
            </a:pPr>
            <a:r>
              <a:rPr lang="cs-CZ" dirty="0"/>
              <a:t>Poskytneme uživateli technický dotaz, který mu pomůže získat data.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cs-CZ" dirty="0"/>
              <a:t>V tomto projektu jsem se omezil na to, že ty datové specifikace budou ty, které vznikají v nástroji </a:t>
            </a:r>
            <a:r>
              <a:rPr lang="cs-CZ" b="1" dirty="0"/>
              <a:t>Dataspecer</a:t>
            </a:r>
            <a:r>
              <a:rPr lang="cs-CZ" b="0" dirty="0"/>
              <a:t>, který je běžící projekt tady na katedře a umožní práce se sémantickými datovými specifikacemi. A technické dotazy, které poskytnu tomu uživateli, budou v jazyce SPARQL. Vybral jsem si SPARQL, protože to dobře navazuje na ty datové specifikace vytvořené v Dataspeceru. Ale v zásadě to může být cokoliv jiného, například SQL.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4194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Víme, co chceme dělat. Pojďme zkusit vymyslet jak.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Pou</a:t>
            </a:r>
            <a:r>
              <a:rPr lang="cs-CZ" dirty="0"/>
              <a:t>žij</a:t>
            </a:r>
            <a:r>
              <a:rPr lang="en-US" dirty="0"/>
              <a:t>me</a:t>
            </a:r>
            <a:r>
              <a:rPr lang="cs-CZ" dirty="0"/>
              <a:t> AI (nebo-li large language model), protože se na to hodí. Jsou to konverzační nástroje.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Možná vás napadne: „No tak co já tady vůbec řeším? Ten uživatel prostě všechno zadá do LLM a hotovo.“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My to budeme dělat systematicky. Rozložíme si to na menší části a použijeme LLM jen tam, kde to bude potřeba.</a:t>
            </a:r>
          </a:p>
          <a:p>
            <a:pPr marL="171450" indent="-171450">
              <a:buFontTx/>
              <a:buChar char="-"/>
            </a:pPr>
            <a:r>
              <a:rPr lang="cs-CZ" dirty="0"/>
              <a:t>Co jsou ty položky („data specification items“)? Jak jsem říkal, budeme pracovat jen s datovými specifikacemi vytvořené v Dataspeceru. Ten pracuje s formátem, který definuje:</a:t>
            </a:r>
          </a:p>
          <a:p>
            <a:pPr marL="228600" indent="-228600">
              <a:buFontTx/>
              <a:buAutoNum type="arabicParenR"/>
            </a:pPr>
            <a:r>
              <a:rPr lang="cs-CZ" dirty="0"/>
              <a:t>Třídy: člověk, auto, atd.</a:t>
            </a:r>
          </a:p>
          <a:p>
            <a:pPr marL="228600" indent="-228600">
              <a:buFontTx/>
              <a:buAutoNum type="arabicParenR"/>
            </a:pPr>
            <a:r>
              <a:rPr lang="cs-CZ" dirty="0"/>
              <a:t>Vztahy mezi třídami (tzv. object property): člověk vlastní auto.</a:t>
            </a:r>
          </a:p>
          <a:p>
            <a:pPr marL="228600" indent="-228600">
              <a:buFontTx/>
              <a:buAutoNum type="arabicParenR"/>
            </a:pPr>
            <a:r>
              <a:rPr lang="cs-CZ" dirty="0"/>
              <a:t>Atributy tříd: (tzv. datatype property): člověk má jméno (který je typu string).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043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Řešení implementujeme ve formě chatbota.</a:t>
            </a:r>
          </a:p>
          <a:p>
            <a:pPr marL="171450" indent="-171450">
              <a:buFontTx/>
              <a:buChar char="-"/>
            </a:pPr>
            <a:r>
              <a:rPr lang="cs-CZ" dirty="0"/>
              <a:t>Uživatel si vybere, s jakou datovou specifikací chce pracovat a bude si o ní s chatbotem povídat.</a:t>
            </a:r>
          </a:p>
          <a:p>
            <a:pPr marL="171450" indent="-171450">
              <a:buFontTx/>
              <a:buChar char="-"/>
            </a:pPr>
            <a:r>
              <a:rPr lang="cs-CZ" dirty="0"/>
              <a:t>„Povídat“ znamená, že chatbot dá návrhy, na co by se uživatel mohl ptát. Pokud si uživatel něco vybere nebo sám od sebe napíše dotaz, tak mu pomůžeme ten dotaz rozvíjet.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Dát nějaký příklad s těmi turistickými cíli: uživatel se třeba zeptá a já mu řeknu OK, a takhle to můžeš rozvinout (stačí).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4759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7348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2824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E666-1D6F-42A8-9A30-0AE9A037489C}" type="datetime1">
              <a:rPr lang="en-US" smtClean="0"/>
              <a:t>10-Sep-25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2264-55C2-4719-917B-8D8D15831C22}" type="datetime1">
              <a:rPr lang="en-US" smtClean="0"/>
              <a:t>10-Sep-25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896E-8CE4-4458-82C4-9DF3A9209E08}" type="datetime1">
              <a:rPr lang="en-US" smtClean="0"/>
              <a:t>10-Sep-25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B41A-A3CD-456F-9BB9-DE6A9FD4E630}" type="datetime1">
              <a:rPr lang="en-US" smtClean="0"/>
              <a:t>10-Sep-25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47B5-CA31-4C7B-B94E-A19F6CA6E4DA}" type="datetime1">
              <a:rPr lang="en-US" smtClean="0"/>
              <a:t>10-Sep-25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3334-92F2-4FA1-AA28-1EDB8B5000FD}" type="datetime1">
              <a:rPr lang="en-US" smtClean="0"/>
              <a:t>10-Sep-25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1B44D-44BA-4026-80BA-FECD63D6C299}" type="datetime1">
              <a:rPr lang="en-US" smtClean="0"/>
              <a:t>10-Sep-25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2ABD-EBAB-451E-9F34-BF8BEAF81AD0}" type="datetime1">
              <a:rPr lang="en-US" smtClean="0"/>
              <a:t>10-Sep-25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31FF-2AC8-4F90-86E7-4C67E3706635}" type="datetime1">
              <a:rPr lang="en-US" smtClean="0"/>
              <a:t>10-Sep-25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3358-79D9-4DE6-A2F8-6F5E5FEB6C97}" type="datetime1">
              <a:rPr lang="en-US" smtClean="0"/>
              <a:t>10-Sep-25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D993-ACAF-4B92-A1F5-278C2E2ADF17}" type="datetime1">
              <a:rPr lang="en-US" smtClean="0"/>
              <a:t>10-Sep-25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0CA31-71C7-4BF5-A626-0EC893D3785D}" type="datetime1">
              <a:rPr lang="en-US" smtClean="0"/>
              <a:t>10-Sep-25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8" name="Rectangle 209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9" name="Freeform: Shape 209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kern="1200">
                <a:latin typeface="+mj-lt"/>
                <a:ea typeface="+mj-ea"/>
                <a:cs typeface="+mj-cs"/>
              </a:rPr>
              <a:t>Helping users navigate data specifications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408" y="4185783"/>
            <a:ext cx="3514974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000" dirty="0"/>
              <a:t>Data specification navigator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defTabSz="914400">
              <a:lnSpc>
                <a:spcPct val="90000"/>
              </a:lnSpc>
            </a:pPr>
            <a:r>
              <a:rPr lang="en-US" sz="1100" dirty="0"/>
              <a:t>Quoc Anh Nguyen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defTabSz="914400">
              <a:lnSpc>
                <a:spcPct val="90000"/>
              </a:lnSpc>
            </a:pPr>
            <a:r>
              <a:rPr lang="en-US" sz="1100" dirty="0"/>
              <a:t>Supervisor: doc. Mgr. Martin </a:t>
            </a:r>
            <a:r>
              <a:rPr lang="en-US" sz="1100" dirty="0" err="1"/>
              <a:t>Nečaský</a:t>
            </a:r>
            <a:r>
              <a:rPr lang="en-US" sz="1100" dirty="0"/>
              <a:t>, Ph.D.</a:t>
            </a:r>
          </a:p>
        </p:txBody>
      </p:sp>
      <p:pic>
        <p:nvPicPr>
          <p:cNvPr id="2050" name="Picture 2" descr="Compass - Free travel icons">
            <a:extLst>
              <a:ext uri="{FF2B5EF4-FFF2-40B4-BE49-F238E27FC236}">
                <a16:creationId xmlns:a16="http://schemas.microsoft.com/office/drawing/2014/main" id="{2127C740-6552-EB32-7A7E-AEB7CE05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4801" y="578738"/>
            <a:ext cx="5670549" cy="56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68DB6-BD57-3341-BAF8-20355AF8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sz="1000" smtClean="0"/>
              <a:pPr defTabSz="914400">
                <a:spcAft>
                  <a:spcPts val="600"/>
                </a:spcAft>
              </a:pPr>
              <a:t>1</a:t>
            </a:fld>
            <a:r>
              <a:rPr lang="en-US" sz="1000" dirty="0"/>
              <a:t> / 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59C96-1E24-E1BE-3C7F-52CF99C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r>
              <a:rPr lang="en-US" dirty="0"/>
              <a:t> / 26</a:t>
            </a:r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1D780583-8D11-0916-69AA-CC4F57C5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863"/>
            <a:ext cx="12192000" cy="535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19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283A-B292-3E34-C1D0-F2638578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r>
              <a:rPr lang="en-US" dirty="0"/>
              <a:t> / 26</a:t>
            </a:r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CCAF1EE6-9C0F-56DD-A08D-BC9BAEBC9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335"/>
            <a:ext cx="12192001" cy="537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8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4AF44-0873-A3E8-4059-ABABB401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r>
              <a:rPr lang="en-US" dirty="0"/>
              <a:t> / 26</a:t>
            </a:r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6F70F070-8642-9607-3A98-C8A962F07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68"/>
            <a:ext cx="12192000" cy="57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7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CA57-CC8B-3272-AD94-29910A02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67B9-F5DE-9ED9-07BF-1F3C641E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FCF4C8EF-831D-7926-E250-5D2A8602A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891"/>
            <a:ext cx="12192000" cy="57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98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A69C4-7112-E067-A766-B316BE4B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r>
              <a:rPr lang="en-US" dirty="0"/>
              <a:t> / 26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915445-A228-39FD-DDEC-96203D87E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68"/>
            <a:ext cx="12192000" cy="57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07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6C844-4CBE-D442-36BC-963C1645B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3AD76-E567-3C7B-D4E3-C523F38B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A8FEA2D0-A040-59CB-0777-3B9D178B7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1891"/>
            <a:ext cx="12192000" cy="57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50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8FBB7-8593-B981-FF60-85F6ED53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r>
              <a:rPr lang="en-US" dirty="0"/>
              <a:t> / 26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C72DCF-9733-F0DA-3122-3737ECA3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244"/>
            <a:ext cx="12192000" cy="57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2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0DF40-D793-6D90-B7C7-1B7871E7C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E5E70-622B-D4BA-DE82-8B9F9B5A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43EA3A72-7C56-6EC8-5C6F-46806E265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891"/>
            <a:ext cx="12192000" cy="57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52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BAD54-EC59-9677-B8E7-E88ACA816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288BA-191E-8FF6-4739-00124F07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r>
              <a:rPr lang="en-US" dirty="0"/>
              <a:t> / 26</a:t>
            </a:r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23EA24AF-B1CC-98F5-E106-CE4B6F0C0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244"/>
            <a:ext cx="12192000" cy="57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2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7BC1-4557-38F0-8BBB-1604EFFF0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F5C04-10CD-1C19-87CF-13F4D204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15617F88-4684-6881-0D0B-36CDB508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714"/>
            <a:ext cx="12192000" cy="58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7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A6AF-34D6-C5B1-45BC-DB90B53D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8146"/>
            <a:ext cx="28448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2</a:t>
            </a:fld>
            <a:r>
              <a:rPr lang="en-US" dirty="0"/>
              <a:t> / 26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F3BA34-98B6-7A0A-8386-EA568DB7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0716" y="-1345018"/>
            <a:ext cx="9548036" cy="9548036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88F326FB-65D8-CE9A-5DE1-BF714E322D9A}"/>
              </a:ext>
            </a:extLst>
          </p:cNvPr>
          <p:cNvSpPr/>
          <p:nvPr/>
        </p:nvSpPr>
        <p:spPr>
          <a:xfrm rot="5400000">
            <a:off x="5441854" y="374559"/>
            <a:ext cx="1371601" cy="1879787"/>
          </a:xfrm>
          <a:prstGeom prst="wedgeEllipseCallout">
            <a:avLst/>
          </a:prstGeom>
          <a:solidFill>
            <a:schemeClr val="bg1"/>
          </a:solidFill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9DAE9BAA-D5B5-9A24-E34D-C4BA7F08B9A1}"/>
              </a:ext>
            </a:extLst>
          </p:cNvPr>
          <p:cNvSpPr/>
          <p:nvPr/>
        </p:nvSpPr>
        <p:spPr>
          <a:xfrm rot="5400000">
            <a:off x="2141442" y="322172"/>
            <a:ext cx="1247777" cy="1708338"/>
          </a:xfrm>
          <a:prstGeom prst="wedgeEllipseCallout">
            <a:avLst/>
          </a:prstGeom>
          <a:solidFill>
            <a:schemeClr val="bg1"/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260DE-BEFE-37C6-8A99-527D0AF3B5E3}"/>
              </a:ext>
            </a:extLst>
          </p:cNvPr>
          <p:cNvSpPr txBox="1"/>
          <p:nvPr/>
        </p:nvSpPr>
        <p:spPr>
          <a:xfrm>
            <a:off x="1856669" y="978846"/>
            <a:ext cx="138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Employees?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BDC68D0-4664-017F-3F73-9A03A1C178EE}"/>
              </a:ext>
            </a:extLst>
          </p:cNvPr>
          <p:cNvSpPr/>
          <p:nvPr/>
        </p:nvSpPr>
        <p:spPr>
          <a:xfrm rot="5400000">
            <a:off x="8652520" y="2102648"/>
            <a:ext cx="1124245" cy="1890714"/>
          </a:xfrm>
          <a:prstGeom prst="wedgeEllipseCallout">
            <a:avLst/>
          </a:prstGeom>
          <a:solidFill>
            <a:schemeClr val="bg1"/>
          </a:solidFill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3BD83FA5-76C8-59F2-9CEC-F6DE9E9873D1}"/>
              </a:ext>
            </a:extLst>
          </p:cNvPr>
          <p:cNvSpPr/>
          <p:nvPr/>
        </p:nvSpPr>
        <p:spPr>
          <a:xfrm>
            <a:off x="7067550" y="1238105"/>
            <a:ext cx="2114550" cy="1124247"/>
          </a:xfrm>
          <a:prstGeom prst="wedgeEllipseCallou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Department?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1F48B-E70A-DBA1-552C-4856EB01D76C}"/>
              </a:ext>
            </a:extLst>
          </p:cNvPr>
          <p:cNvSpPr txBox="1"/>
          <p:nvPr/>
        </p:nvSpPr>
        <p:spPr>
          <a:xfrm>
            <a:off x="5400898" y="988516"/>
            <a:ext cx="1543049" cy="65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Departments A, B,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9BC1-A612-BE9C-2BD1-D590478D8333}"/>
              </a:ext>
            </a:extLst>
          </p:cNvPr>
          <p:cNvSpPr txBox="1"/>
          <p:nvPr/>
        </p:nvSpPr>
        <p:spPr>
          <a:xfrm>
            <a:off x="8359774" y="2863339"/>
            <a:ext cx="180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 location?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06AA542C-E7C3-3AD7-8FA3-60831FAA09DD}"/>
              </a:ext>
            </a:extLst>
          </p:cNvPr>
          <p:cNvSpPr/>
          <p:nvPr/>
        </p:nvSpPr>
        <p:spPr>
          <a:xfrm rot="5400000">
            <a:off x="4864391" y="2073570"/>
            <a:ext cx="1022874" cy="1440344"/>
          </a:xfrm>
          <a:prstGeom prst="wedgeEllipse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Prague</a:t>
            </a:r>
          </a:p>
        </p:txBody>
      </p:sp>
    </p:spTree>
    <p:extLst>
      <p:ext uri="{BB962C8B-B14F-4D97-AF65-F5344CB8AC3E}">
        <p14:creationId xmlns:p14="http://schemas.microsoft.com/office/powerpoint/2010/main" val="119079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9" grpId="0" animBg="1"/>
      <p:bldP spid="12" grpId="0" animBg="1"/>
      <p:bldP spid="13" grpId="0"/>
      <p:bldP spid="14" grpId="0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67E89-F6F0-39A6-AD28-39288F983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814E0-66E6-51DE-676B-EE0A2FF1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0470C2B0-72CE-A244-635C-8FB303FF9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891"/>
            <a:ext cx="12192000" cy="57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03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6DDFE-1622-F2AD-3048-3FD5B2105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EF2B5-781A-E51A-E039-1A356CD7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F46CA992-B955-B22C-40EF-DE1BD8F9B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714"/>
            <a:ext cx="12192000" cy="58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23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8A7C9-D2DB-E4DE-A8DB-AC6252A9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7641-1404-824A-F0B8-1F4D5D734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627CD8-CD49-A197-A7F1-937E4B220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68"/>
            <a:ext cx="12192000" cy="57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55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4DB8-3B10-64FB-29F3-EDE3A56E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End of showcase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5F2D-99FE-A7C7-9CCB-5FE79F14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2301078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2EC0-A0CE-22A4-E64C-FE64A3B0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evaluation and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A2D8-CA92-3773-4930-B025843B8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TODO: Add after collecting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C68B-7E66-9D93-2946-74A06B4C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386024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Successfully implemented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58351"/>
          </a:xfrm>
        </p:spPr>
        <p:txBody>
          <a:bodyPr/>
          <a:lstStyle/>
          <a:p>
            <a:endParaRPr dirty="0"/>
          </a:p>
          <a:p>
            <a:r>
              <a:rPr lang="en-US" dirty="0"/>
              <a:t>Mapping natural-language questions to data specifications.</a:t>
            </a:r>
            <a:endParaRPr lang="cs-CZ" dirty="0"/>
          </a:p>
          <a:p>
            <a:r>
              <a:rPr lang="cs-CZ" dirty="0"/>
              <a:t>Suggestions that help users explore data specification</a:t>
            </a:r>
            <a:r>
              <a:rPr lang="en-US" dirty="0"/>
              <a:t>s.</a:t>
            </a:r>
          </a:p>
          <a:p>
            <a:r>
              <a:rPr lang="en-US" dirty="0"/>
              <a:t>SPARQL generation from mapped data specification items.</a:t>
            </a:r>
          </a:p>
          <a:p>
            <a:r>
              <a:rPr lang="en-US" dirty="0"/>
              <a:t>Foundation for future extension and research.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F6D79-FFE5-EB8D-54F6-8E548E5E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r>
              <a:rPr lang="en-US" dirty="0"/>
              <a:t> / 26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860B-F56E-593C-992C-4D570359C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9DA96-D23C-008C-43BA-DF3371C4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77546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951B-6FE6-1C10-B37D-69ABB1A3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create a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5302C-8086-5282-9975-C602B7AC2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121275"/>
          </a:xfrm>
        </p:spPr>
        <p:txBody>
          <a:bodyPr/>
          <a:lstStyle/>
          <a:p>
            <a:r>
              <a:rPr lang="en-US" dirty="0"/>
              <a:t>Let users ask natural-language questions on their chosen data specifications.</a:t>
            </a:r>
          </a:p>
          <a:p>
            <a:endParaRPr lang="en-US" dirty="0"/>
          </a:p>
          <a:p>
            <a:r>
              <a:rPr lang="en-US" dirty="0"/>
              <a:t>Help users explore the structure of data and refine their questions.</a:t>
            </a:r>
            <a:endParaRPr lang="cs-CZ" dirty="0"/>
          </a:p>
          <a:p>
            <a:endParaRPr lang="cs-CZ" dirty="0"/>
          </a:p>
          <a:p>
            <a:r>
              <a:rPr lang="en-US" dirty="0"/>
              <a:t>Provide a technical query that will retrieve the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954CA-ED3B-1E6E-36C5-F262C473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7231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455E-A95C-F767-4E4A-E66FDB8F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A88F0-8110-9E72-CE9F-2D5232A3D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💡 Use an LLM.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⚠️ But beware of hallucinations.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🛠️ Use LLM on smaller parts.</a:t>
            </a:r>
          </a:p>
          <a:p>
            <a:pPr marL="0" indent="0">
              <a:buNone/>
            </a:pPr>
            <a:endParaRPr lang="cs-CZ" sz="1400" dirty="0"/>
          </a:p>
          <a:p>
            <a:pPr marL="0" indent="0">
              <a:buNone/>
            </a:pPr>
            <a:r>
              <a:rPr lang="en-US" dirty="0"/>
              <a:t>🎯</a:t>
            </a:r>
            <a:r>
              <a:rPr lang="cs-CZ" dirty="0"/>
              <a:t> </a:t>
            </a:r>
            <a:r>
              <a:rPr lang="en-US" dirty="0"/>
              <a:t>Map the user’s question to data specification items.</a:t>
            </a:r>
          </a:p>
          <a:p>
            <a:pPr marL="0" indent="0">
              <a:buNone/>
            </a:pPr>
            <a:endParaRPr lang="cs-CZ" sz="1400" dirty="0"/>
          </a:p>
          <a:p>
            <a:pPr marL="0" indent="0">
              <a:buNone/>
            </a:pPr>
            <a:r>
              <a:rPr lang="en-US" dirty="0"/>
              <a:t>ℹ️</a:t>
            </a:r>
            <a:r>
              <a:rPr lang="cs-CZ" dirty="0"/>
              <a:t> Suggest items relevant to the question.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3B667-8A35-3008-C993-1006F9C3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35492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1120-D624-A7E3-0163-C7982DAE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41643-9066-4CB9-692F-6184B34B1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chatbot but not a general-purpose chatbot like ChatGPT.</a:t>
            </a:r>
          </a:p>
          <a:p>
            <a:endParaRPr lang="en-US" dirty="0"/>
          </a:p>
          <a:p>
            <a:r>
              <a:rPr lang="en-US" dirty="0"/>
              <a:t>Users will provide their data specification and then talk with the chatbot about it.</a:t>
            </a:r>
          </a:p>
          <a:p>
            <a:endParaRPr lang="en-US" dirty="0"/>
          </a:p>
          <a:p>
            <a:r>
              <a:rPr lang="en-US" dirty="0"/>
              <a:t>The chatbot will offer relevant suggestions.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26EDE-4181-2F9B-643B-BC3DC61E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226700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context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CCA53C-FAA3-42AC-8576-6FF8AFAE4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79041" y="547833"/>
            <a:ext cx="8031514" cy="54545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C270B-0B4D-50A4-ABD4-53DE314E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smtClean="0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6</a:t>
            </a:fld>
            <a:r>
              <a:rPr lang="en-US" dirty="0"/>
              <a:t> / 26</a:t>
            </a:r>
            <a:endParaRPr lang="en-US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04573-30D0-10A4-F9EB-8AE0D6E5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A882E-35FA-6580-6AAC-05CA0640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r>
              <a:rPr lang="en-US" dirty="0"/>
              <a:t> / 26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CD0A28-7FF9-7D7B-17A1-B5C327D6C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013" y="2897896"/>
            <a:ext cx="11907974" cy="197819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894DC29-6B29-83E0-ACA8-0386DD53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208180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98271-9160-9C44-EEB6-10FD24BB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r>
              <a:rPr lang="en-US" dirty="0"/>
              <a:t> / 26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E9105F-3AB2-B119-4380-62DE9F15D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781376" y="100483"/>
            <a:ext cx="7378624" cy="665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8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857500"/>
            <a:ext cx="8229600" cy="1143000"/>
          </a:xfrm>
        </p:spPr>
        <p:txBody>
          <a:bodyPr/>
          <a:lstStyle/>
          <a:p>
            <a:r>
              <a:rPr lang="en-US" dirty="0"/>
              <a:t>Showcase (screenshots)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F7E16-D66B-2A21-475A-5EA6963D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r>
              <a:rPr lang="en-US" dirty="0"/>
              <a:t> / 26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711</Words>
  <Application>Microsoft Office PowerPoint</Application>
  <PresentationFormat>Widescreen</PresentationFormat>
  <Paragraphs>99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Arial</vt:lpstr>
      <vt:lpstr>Calibri</vt:lpstr>
      <vt:lpstr>Office Theme</vt:lpstr>
      <vt:lpstr>Helping users navigate data specifications</vt:lpstr>
      <vt:lpstr>PowerPoint Presentation</vt:lpstr>
      <vt:lpstr>Goal: create a tool</vt:lpstr>
      <vt:lpstr>How to do it?</vt:lpstr>
      <vt:lpstr>The software</vt:lpstr>
      <vt:lpstr>System context diagram</vt:lpstr>
      <vt:lpstr>System context diagram</vt:lpstr>
      <vt:lpstr>PowerPoint Presentation</vt:lpstr>
      <vt:lpstr>Showcase (screenshots)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showcase</vt:lpstr>
      <vt:lpstr>User evaluation and feedback</vt:lpstr>
      <vt:lpstr>Successfully implemented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Quoc Anh Nguyen</cp:lastModifiedBy>
  <cp:revision>31</cp:revision>
  <dcterms:created xsi:type="dcterms:W3CDTF">2013-01-27T09:14:16Z</dcterms:created>
  <dcterms:modified xsi:type="dcterms:W3CDTF">2025-09-10T11:05:00Z</dcterms:modified>
  <cp:category/>
</cp:coreProperties>
</file>